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7F98AB-78E1-48EB-884A-2948F5631F98}" type="datetimeFigureOut">
              <a:rPr lang="en-US" smtClean="0"/>
              <a:t>2/28/2011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078015-E36F-47DF-8E88-BDEA818C2BD9}" type="slidenum">
              <a:rPr lang="en-US" smtClean="0"/>
              <a:t>‹#›</a:t>
            </a:fld>
            <a:endParaRPr lang="en-US"/>
          </a:p>
        </p:txBody>
      </p:sp>
    </p:spTree>
    <p:extLst>
      <p:ext uri="{BB962C8B-B14F-4D97-AF65-F5344CB8AC3E}">
        <p14:creationId xmlns:p14="http://schemas.microsoft.com/office/powerpoint/2010/main" val="2516039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078015-E36F-47DF-8E88-BDEA818C2BD9}" type="slidenum">
              <a:rPr lang="en-US" smtClean="0"/>
              <a:t>1</a:t>
            </a:fld>
            <a:endParaRPr lang="en-US"/>
          </a:p>
        </p:txBody>
      </p:sp>
    </p:spTree>
    <p:extLst>
      <p:ext uri="{BB962C8B-B14F-4D97-AF65-F5344CB8AC3E}">
        <p14:creationId xmlns:p14="http://schemas.microsoft.com/office/powerpoint/2010/main" val="3102805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Reliability can range from 0 (no reliability) to 1 (perfect reliability)</a:t>
            </a:r>
          </a:p>
          <a:p>
            <a:r>
              <a:rPr lang="en-US" dirty="0" smtClean="0"/>
              <a:t>Reliability of</a:t>
            </a:r>
            <a:r>
              <a:rPr lang="en-US" baseline="0" dirty="0" smtClean="0"/>
              <a:t> a measure places an upper limit on the degree to which it can correlate with anything else</a:t>
            </a:r>
          </a:p>
          <a:p>
            <a:r>
              <a:rPr lang="en-US" baseline="0" dirty="0" smtClean="0"/>
              <a:t>Using measures that are low in reliability increase the chance of failing to detect true relationships or making false errors.</a:t>
            </a:r>
          </a:p>
          <a:p>
            <a:r>
              <a:rPr lang="en-US" baseline="0" dirty="0" smtClean="0"/>
              <a:t>Scale-variable composed of the sum of a set of items—typically test and questionnaires</a:t>
            </a:r>
          </a:p>
          <a:p>
            <a:r>
              <a:rPr lang="en-US" baseline="0" dirty="0" smtClean="0"/>
              <a:t>Internal consistency- degree to which scores in a scale are correlated with one another</a:t>
            </a:r>
          </a:p>
          <a:p>
            <a:r>
              <a:rPr lang="en-US" baseline="0" dirty="0" smtClean="0"/>
              <a:t>Split-half- correlation of scores on half the items on a scale with half the other items (ex. Odds and evens)</a:t>
            </a:r>
          </a:p>
          <a:p>
            <a:r>
              <a:rPr lang="en-US" baseline="0" dirty="0" smtClean="0"/>
              <a:t>Coefficient alpha- statistic that is the mean of all possible split-half correlations</a:t>
            </a:r>
          </a:p>
          <a:p>
            <a:r>
              <a:rPr lang="en-US" baseline="0" dirty="0" smtClean="0"/>
              <a:t>KR20-a coefficient alpha for tests on which there are only two response options (ex. Right or wrong; agree or disagree)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6078015-E36F-47DF-8E88-BDEA818C2BD9}" type="slidenum">
              <a:rPr lang="en-US" smtClean="0"/>
              <a:t>2</a:t>
            </a:fld>
            <a:endParaRPr lang="en-US"/>
          </a:p>
        </p:txBody>
      </p:sp>
    </p:spTree>
    <p:extLst>
      <p:ext uri="{BB962C8B-B14F-4D97-AF65-F5344CB8AC3E}">
        <p14:creationId xmlns:p14="http://schemas.microsoft.com/office/powerpoint/2010/main" val="3501490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Validity is important in research design –-an</a:t>
            </a:r>
            <a:r>
              <a:rPr lang="en-US" baseline="0" dirty="0" smtClean="0"/>
              <a:t> instrument can be reliable and not have validity</a:t>
            </a:r>
          </a:p>
          <a:p>
            <a:r>
              <a:rPr lang="en-US" baseline="0" dirty="0" smtClean="0"/>
              <a:t>No numerical criterion for validity—it either is valid or it isn’t—it either measures what it is supposed to or doesn’t</a:t>
            </a:r>
          </a:p>
          <a:p>
            <a:r>
              <a:rPr lang="en-US" dirty="0" smtClean="0"/>
              <a:t>Face validity-degree to</a:t>
            </a:r>
            <a:r>
              <a:rPr lang="en-US" baseline="0" dirty="0" smtClean="0"/>
              <a:t> which a given measure appears to assess what it is supposed to—scale items should have face validity</a:t>
            </a:r>
          </a:p>
          <a:p>
            <a:r>
              <a:rPr lang="en-US" baseline="0" dirty="0" smtClean="0"/>
              <a:t>Content validity- degree to which test items correspond to the content of a course, training program, or some other important criterion—important in achievement and aptitude testing</a:t>
            </a:r>
          </a:p>
          <a:p>
            <a:r>
              <a:rPr lang="en-US" baseline="0" dirty="0" smtClean="0"/>
              <a:t>Predictive validity- degree to which scores on a scale or test predict later behaviors or scores—aptitude test in September being indicative of end of the year score (Criterion related validity)</a:t>
            </a:r>
          </a:p>
          <a:p>
            <a:r>
              <a:rPr lang="en-US" baseline="0" dirty="0" smtClean="0"/>
              <a:t>Concurrent validity-refers to the correlation between scores on a scale and scores on another scale or measure of established validity given at about the same time Ex. Ask students to list their best friends and then observe them on the playground –the criterion with which the new scale is correlated is a measure given at about the same time (Criterion related validity)</a:t>
            </a:r>
          </a:p>
          <a:p>
            <a:r>
              <a:rPr lang="en-US" baseline="0" dirty="0" smtClean="0"/>
              <a:t>Construct validity- the degree to which scores on a scale have a pattern of correlation with other scores or </a:t>
            </a:r>
            <a:r>
              <a:rPr lang="en-US" baseline="0" dirty="0" err="1" smtClean="0"/>
              <a:t>attributs</a:t>
            </a:r>
            <a:r>
              <a:rPr lang="en-US" baseline="0" dirty="0" smtClean="0"/>
              <a:t> that would be predicted by a sound, well-established theory– construct validity is very high when it correlates with what is supposed to measure and also with what it is not supposed to measure</a:t>
            </a:r>
            <a:endParaRPr lang="en-US" dirty="0"/>
          </a:p>
        </p:txBody>
      </p:sp>
      <p:sp>
        <p:nvSpPr>
          <p:cNvPr id="4" name="Slide Number Placeholder 3"/>
          <p:cNvSpPr>
            <a:spLocks noGrp="1"/>
          </p:cNvSpPr>
          <p:nvPr>
            <p:ph type="sldNum" sz="quarter" idx="10"/>
          </p:nvPr>
        </p:nvSpPr>
        <p:spPr/>
        <p:txBody>
          <a:bodyPr/>
          <a:lstStyle/>
          <a:p>
            <a:fld id="{36078015-E36F-47DF-8E88-BDEA818C2BD9}" type="slidenum">
              <a:rPr lang="en-US" smtClean="0"/>
              <a:t>3</a:t>
            </a:fld>
            <a:endParaRPr lang="en-US"/>
          </a:p>
        </p:txBody>
      </p:sp>
    </p:spTree>
    <p:extLst>
      <p:ext uri="{BB962C8B-B14F-4D97-AF65-F5344CB8AC3E}">
        <p14:creationId xmlns:p14="http://schemas.microsoft.com/office/powerpoint/2010/main" val="2086942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Interviews and Paper and pencil questionnaires are also other types of measure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Aptitude Tests –measure potential for learning; designed to predict one’s ability to perform or succeed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Achievement Tests- measure actual acquisition of knowledge and skills designed to assess how much one has actually learned Ex. Iowa Test of basic Skills, Stanford Achievement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Standardized Tests- achievement tests that are carefully constructed to determine broad knowledge and skills in a particular</a:t>
            </a:r>
            <a:r>
              <a:rPr lang="en-US" sz="1200" baseline="0" dirty="0" smtClean="0"/>
              <a:t> area </a:t>
            </a:r>
            <a:r>
              <a:rPr lang="en-US" sz="1200" dirty="0" smtClean="0"/>
              <a:t>and are used on nationally representative samples that enabled test</a:t>
            </a:r>
            <a:r>
              <a:rPr lang="en-US" sz="1200" baseline="0" dirty="0" smtClean="0"/>
              <a:t> developers to establish norms ( standards of performance) –become norm-referenced achievement tests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Standardized tests to be highly reliable and cover a wide range of student performance levels preventing both a ceiling effect (all right) or a floor effect (all wrong); majority of school districts use standardized tests therefore teachers and administrators are often more interested in treatment effects on standardized tests than in effects of content-specific test; and standardized tests yield percentile ranks which give a sense of the magnitude of the treatment effects and help identify individual levels of performance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Criterion-referenced Tests- designed around a well-defined set of instructional objectives—focus on student scores in comparison to some desired level of performance rather than to a national normed group( do not yield percentiles or other normative indicators)—designed to have high content validity/match state standards—use response formats other than multiple choice </a:t>
            </a:r>
            <a:r>
              <a:rPr lang="en-US" sz="1200" baseline="0" dirty="0" err="1" smtClean="0"/>
              <a:t>ie</a:t>
            </a:r>
            <a:r>
              <a:rPr lang="en-US" sz="1200" baseline="0" dirty="0" smtClean="0"/>
              <a:t>. short answer or essay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Authentic Tests—criterion-referenced tests that is used in authentic or performance testing 9students design and carry out an experiment in science) –designed to assess higher-order skills and focuses on the content that matters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Researcher-made, Content-Specific tests– made by teachers or researchers—more likely to cover the content being taught—essay question and paragraph writing –higher order thinking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6078015-E36F-47DF-8E88-BDEA818C2BD9}" type="slidenum">
              <a:rPr lang="en-US" smtClean="0"/>
              <a:t>4</a:t>
            </a:fld>
            <a:endParaRPr lang="en-US"/>
          </a:p>
        </p:txBody>
      </p:sp>
    </p:spTree>
    <p:extLst>
      <p:ext uri="{BB962C8B-B14F-4D97-AF65-F5344CB8AC3E}">
        <p14:creationId xmlns:p14="http://schemas.microsoft.com/office/powerpoint/2010/main" val="3616486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Behavior Observation—observation in an environment for a) High Incident behaviors- require observer to use a great deal of judgment [Ex. rate someone on warmth, activeness, or enthusiasm] or b) Low Incident behaviors-require less judgment by the observer [ex. time on task, number of questions answered per student per class]</a:t>
            </a:r>
          </a:p>
          <a:p>
            <a:pPr lvl="1"/>
            <a:r>
              <a:rPr lang="en-US" sz="1200" kern="1200" dirty="0" smtClean="0">
                <a:solidFill>
                  <a:schemeClr val="tx1"/>
                </a:solidFill>
                <a:effectLst/>
                <a:latin typeface="+mn-lt"/>
                <a:ea typeface="+mn-ea"/>
                <a:cs typeface="+mn-cs"/>
              </a:rPr>
              <a:t>Constructing A Behavioral Observation System requires one to ask: How will you define each observation category?; How will you schedule your observation sessions?; Within an observation session, whom will you observe?; and What schedule will you use?</a:t>
            </a:r>
          </a:p>
          <a:p>
            <a:pPr lvl="1"/>
            <a:r>
              <a:rPr lang="en-US" sz="1200" kern="1200" dirty="0" smtClean="0">
                <a:solidFill>
                  <a:schemeClr val="tx1"/>
                </a:solidFill>
                <a:effectLst/>
                <a:latin typeface="+mn-lt"/>
                <a:ea typeface="+mn-ea"/>
                <a:cs typeface="+mn-cs"/>
              </a:rPr>
              <a:t>Reliability and Bias—unreliable behavioral observation can create bias—very specific definitions and directions must be written and followed to ensure reliability—avoid bias by not giving observers the hypothesis or a stake in the study (co-authorship)—Reliability can be increased with observer practice</a:t>
            </a:r>
          </a:p>
          <a:p>
            <a:endParaRPr lang="en-US" dirty="0"/>
          </a:p>
        </p:txBody>
      </p:sp>
      <p:sp>
        <p:nvSpPr>
          <p:cNvPr id="4" name="Slide Number Placeholder 3"/>
          <p:cNvSpPr>
            <a:spLocks noGrp="1"/>
          </p:cNvSpPr>
          <p:nvPr>
            <p:ph type="sldNum" sz="quarter" idx="10"/>
          </p:nvPr>
        </p:nvSpPr>
        <p:spPr/>
        <p:txBody>
          <a:bodyPr/>
          <a:lstStyle/>
          <a:p>
            <a:fld id="{36078015-E36F-47DF-8E88-BDEA818C2BD9}" type="slidenum">
              <a:rPr lang="en-US" smtClean="0"/>
              <a:t>5</a:t>
            </a:fld>
            <a:endParaRPr lang="en-US"/>
          </a:p>
        </p:txBody>
      </p:sp>
    </p:spTree>
    <p:extLst>
      <p:ext uri="{BB962C8B-B14F-4D97-AF65-F5344CB8AC3E}">
        <p14:creationId xmlns:p14="http://schemas.microsoft.com/office/powerpoint/2010/main" val="2147608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a:t>
            </a:r>
            <a:r>
              <a:rPr lang="en-US" baseline="0" dirty="0" smtClean="0"/>
              <a:t> Size—every additional subject adds to the ability to find a true effect if it is there or to be confident that if no significant relationships are found it is due to the fact that none exists –Additional subjects also reduce Statistical Power</a:t>
            </a:r>
          </a:p>
          <a:p>
            <a:r>
              <a:rPr lang="en-US" baseline="0" dirty="0" smtClean="0"/>
              <a:t>Large studies are more expensive, more difficult to manage, and more difficult to set up and analyze than a small study—Small carefully done studies are better than large carelessly done studies.</a:t>
            </a:r>
            <a:endParaRPr lang="en-US" dirty="0"/>
          </a:p>
        </p:txBody>
      </p:sp>
      <p:sp>
        <p:nvSpPr>
          <p:cNvPr id="4" name="Slide Number Placeholder 3"/>
          <p:cNvSpPr>
            <a:spLocks noGrp="1"/>
          </p:cNvSpPr>
          <p:nvPr>
            <p:ph type="sldNum" sz="quarter" idx="10"/>
          </p:nvPr>
        </p:nvSpPr>
        <p:spPr/>
        <p:txBody>
          <a:bodyPr/>
          <a:lstStyle/>
          <a:p>
            <a:fld id="{36078015-E36F-47DF-8E88-BDEA818C2BD9}" type="slidenum">
              <a:rPr lang="en-US" smtClean="0"/>
              <a:t>6</a:t>
            </a:fld>
            <a:endParaRPr lang="en-US"/>
          </a:p>
        </p:txBody>
      </p:sp>
    </p:spTree>
    <p:extLst>
      <p:ext uri="{BB962C8B-B14F-4D97-AF65-F5344CB8AC3E}">
        <p14:creationId xmlns:p14="http://schemas.microsoft.com/office/powerpoint/2010/main" val="4073410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87939C-6DC3-4F18-9060-3A733AA73D7D}" type="datetimeFigureOut">
              <a:rPr lang="en-US" smtClean="0"/>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2629535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87939C-6DC3-4F18-9060-3A733AA73D7D}" type="datetimeFigureOut">
              <a:rPr lang="en-US" smtClean="0"/>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1008563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87939C-6DC3-4F18-9060-3A733AA73D7D}" type="datetimeFigureOut">
              <a:rPr lang="en-US" smtClean="0"/>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112424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87939C-6DC3-4F18-9060-3A733AA73D7D}" type="datetimeFigureOut">
              <a:rPr lang="en-US" smtClean="0"/>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1295792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87939C-6DC3-4F18-9060-3A733AA73D7D}" type="datetimeFigureOut">
              <a:rPr lang="en-US" smtClean="0"/>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3646682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87939C-6DC3-4F18-9060-3A733AA73D7D}" type="datetimeFigureOut">
              <a:rPr lang="en-US" smtClean="0"/>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4240247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87939C-6DC3-4F18-9060-3A733AA73D7D}" type="datetimeFigureOut">
              <a:rPr lang="en-US" smtClean="0"/>
              <a:t>2/28/2011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1143603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87939C-6DC3-4F18-9060-3A733AA73D7D}" type="datetimeFigureOut">
              <a:rPr lang="en-US" smtClean="0"/>
              <a:t>2/28/2011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2298083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7939C-6DC3-4F18-9060-3A733AA73D7D}" type="datetimeFigureOut">
              <a:rPr lang="en-US" smtClean="0"/>
              <a:t>2/28/2011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2928700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87939C-6DC3-4F18-9060-3A733AA73D7D}" type="datetimeFigureOut">
              <a:rPr lang="en-US" smtClean="0"/>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4075798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87939C-6DC3-4F18-9060-3A733AA73D7D}" type="datetimeFigureOut">
              <a:rPr lang="en-US" smtClean="0"/>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539F5-A745-46EC-9F15-6FB2C81F60F8}" type="slidenum">
              <a:rPr lang="en-US" smtClean="0"/>
              <a:t>‹#›</a:t>
            </a:fld>
            <a:endParaRPr lang="en-US"/>
          </a:p>
        </p:txBody>
      </p:sp>
    </p:spTree>
    <p:extLst>
      <p:ext uri="{BB962C8B-B14F-4D97-AF65-F5344CB8AC3E}">
        <p14:creationId xmlns:p14="http://schemas.microsoft.com/office/powerpoint/2010/main" val="1995517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7939C-6DC3-4F18-9060-3A733AA73D7D}" type="datetimeFigureOut">
              <a:rPr lang="en-US" smtClean="0"/>
              <a:t>2/28/2011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A539F5-A745-46EC-9F15-6FB2C81F60F8}" type="slidenum">
              <a:rPr lang="en-US" smtClean="0"/>
              <a:t>‹#›</a:t>
            </a:fld>
            <a:endParaRPr lang="en-US"/>
          </a:p>
        </p:txBody>
      </p:sp>
    </p:spTree>
    <p:extLst>
      <p:ext uri="{BB962C8B-B14F-4D97-AF65-F5344CB8AC3E}">
        <p14:creationId xmlns:p14="http://schemas.microsoft.com/office/powerpoint/2010/main" val="2729052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wadsworth.com/psychology_d/special_features/ext/workshops/reliability2.html"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gif"/></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1"/>
            <a:ext cx="7772400" cy="1676399"/>
          </a:xfrm>
        </p:spPr>
        <p:txBody>
          <a:bodyPr/>
          <a:lstStyle/>
          <a:p>
            <a:r>
              <a:rPr lang="en-US" dirty="0" smtClean="0"/>
              <a:t>Chapter 10:</a:t>
            </a:r>
            <a:r>
              <a:rPr lang="en-US" i="1" dirty="0" smtClean="0"/>
              <a:t> </a:t>
            </a:r>
            <a:r>
              <a:rPr lang="en-US" dirty="0" smtClean="0"/>
              <a:t>Measurement</a:t>
            </a:r>
            <a:br>
              <a:rPr lang="en-US" dirty="0" smtClean="0"/>
            </a:br>
            <a:r>
              <a:rPr lang="en-US" sz="2800" dirty="0" err="1" smtClean="0"/>
              <a:t>Slavin</a:t>
            </a:r>
            <a:endParaRPr lang="en-US" sz="2800" dirty="0"/>
          </a:p>
        </p:txBody>
      </p:sp>
      <p:sp>
        <p:nvSpPr>
          <p:cNvPr id="3" name="Subtitle 2"/>
          <p:cNvSpPr>
            <a:spLocks noGrp="1"/>
          </p:cNvSpPr>
          <p:nvPr>
            <p:ph type="subTitle" idx="1"/>
          </p:nvPr>
        </p:nvSpPr>
        <p:spPr>
          <a:xfrm>
            <a:off x="1371600" y="3352800"/>
            <a:ext cx="6400800" cy="2286000"/>
          </a:xfrm>
        </p:spPr>
        <p:txBody>
          <a:bodyPr>
            <a:normAutofit lnSpcReduction="10000"/>
          </a:bodyPr>
          <a:lstStyle/>
          <a:p>
            <a:r>
              <a:rPr lang="en-US" dirty="0" smtClean="0"/>
              <a:t>Reliability &amp; Validity</a:t>
            </a:r>
          </a:p>
          <a:p>
            <a:r>
              <a:rPr lang="en-US" dirty="0" smtClean="0"/>
              <a:t>Types of Measures</a:t>
            </a:r>
          </a:p>
          <a:p>
            <a:r>
              <a:rPr lang="en-US" dirty="0" smtClean="0"/>
              <a:t>Behavioral Observation Systems</a:t>
            </a:r>
          </a:p>
          <a:p>
            <a:r>
              <a:rPr lang="en-US" dirty="0" smtClean="0"/>
              <a:t>Sample Size Determination</a:t>
            </a:r>
          </a:p>
          <a:p>
            <a:endParaRPr lang="en-US" dirty="0"/>
          </a:p>
        </p:txBody>
      </p:sp>
    </p:spTree>
    <p:extLst>
      <p:ext uri="{BB962C8B-B14F-4D97-AF65-F5344CB8AC3E}">
        <p14:creationId xmlns:p14="http://schemas.microsoft.com/office/powerpoint/2010/main" val="8707146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Reliability?</a:t>
            </a:r>
            <a:endParaRPr lang="en-US" dirty="0"/>
          </a:p>
        </p:txBody>
      </p:sp>
      <p:sp>
        <p:nvSpPr>
          <p:cNvPr id="3" name="Content Placeholder 2"/>
          <p:cNvSpPr>
            <a:spLocks noGrp="1"/>
          </p:cNvSpPr>
          <p:nvPr>
            <p:ph sz="half" idx="1"/>
          </p:nvPr>
        </p:nvSpPr>
        <p:spPr>
          <a:xfrm>
            <a:off x="457200" y="1600201"/>
            <a:ext cx="3429000" cy="4267200"/>
          </a:xfrm>
        </p:spPr>
        <p:txBody>
          <a:bodyPr>
            <a:normAutofit/>
          </a:bodyPr>
          <a:lstStyle/>
          <a:p>
            <a:pPr marL="0" indent="0">
              <a:buNone/>
            </a:pPr>
            <a:r>
              <a:rPr lang="en-US" dirty="0" smtClean="0"/>
              <a:t>Reliability- the degree to which a measure is </a:t>
            </a:r>
            <a:r>
              <a:rPr lang="en-US" b="1" dirty="0" smtClean="0"/>
              <a:t>consistent</a:t>
            </a:r>
            <a:r>
              <a:rPr lang="en-US" dirty="0" smtClean="0"/>
              <a:t> in producing the same reading or results</a:t>
            </a:r>
          </a:p>
          <a:p>
            <a:pPr marL="0" indent="0">
              <a:buNone/>
            </a:pPr>
            <a:endParaRPr lang="en-US" dirty="0"/>
          </a:p>
          <a:p>
            <a:endParaRPr lang="en-US" dirty="0"/>
          </a:p>
          <a:p>
            <a:endParaRPr lang="en-US" dirty="0" smtClean="0"/>
          </a:p>
          <a:p>
            <a:r>
              <a:rPr lang="en-US" sz="1100" dirty="0" smtClean="0">
                <a:hlinkClick r:id="rId3"/>
              </a:rPr>
              <a:t>http://www.wadsworth.com/psychology_d/special_features/ext/workshops/reliability2.html</a:t>
            </a:r>
            <a:endParaRPr lang="en-US" sz="1100" dirty="0"/>
          </a:p>
        </p:txBody>
      </p:sp>
      <p:sp>
        <p:nvSpPr>
          <p:cNvPr id="4" name="Content Placeholder 3"/>
          <p:cNvSpPr>
            <a:spLocks noGrp="1"/>
          </p:cNvSpPr>
          <p:nvPr>
            <p:ph sz="half" idx="2"/>
          </p:nvPr>
        </p:nvSpPr>
        <p:spPr>
          <a:xfrm>
            <a:off x="3810000" y="1219200"/>
            <a:ext cx="5105400" cy="4906963"/>
          </a:xfrm>
        </p:spPr>
        <p:txBody>
          <a:bodyPr>
            <a:normAutofit/>
          </a:bodyPr>
          <a:lstStyle/>
          <a:p>
            <a:pPr algn="ctr"/>
            <a:endParaRPr lang="en-US" dirty="0" smtClean="0"/>
          </a:p>
          <a:p>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800" y="1495425"/>
            <a:ext cx="4648200" cy="3990975"/>
          </a:xfrm>
          <a:prstGeom prst="rect">
            <a:avLst/>
          </a:prstGeom>
        </p:spPr>
      </p:pic>
    </p:spTree>
    <p:extLst>
      <p:ext uri="{BB962C8B-B14F-4D97-AF65-F5344CB8AC3E}">
        <p14:creationId xmlns:p14="http://schemas.microsoft.com/office/powerpoint/2010/main" val="4267505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Validity?</a:t>
            </a:r>
            <a:endParaRPr lang="en-US" dirty="0"/>
          </a:p>
        </p:txBody>
      </p:sp>
      <p:sp>
        <p:nvSpPr>
          <p:cNvPr id="4" name="Content Placeholder 3"/>
          <p:cNvSpPr>
            <a:spLocks noGrp="1"/>
          </p:cNvSpPr>
          <p:nvPr>
            <p:ph sz="half" idx="1"/>
          </p:nvPr>
        </p:nvSpPr>
        <p:spPr/>
        <p:txBody>
          <a:bodyPr>
            <a:normAutofit fontScale="85000" lnSpcReduction="10000"/>
          </a:bodyPr>
          <a:lstStyle/>
          <a:p>
            <a:pPr marL="0" indent="0">
              <a:buNone/>
            </a:pPr>
            <a:r>
              <a:rPr lang="en-US" dirty="0" smtClean="0"/>
              <a:t>Validity- the degree to which something measures the concept it is </a:t>
            </a:r>
            <a:r>
              <a:rPr lang="en-US" b="1" dirty="0" smtClean="0"/>
              <a:t>supposed to measure</a:t>
            </a:r>
          </a:p>
          <a:p>
            <a:pPr marL="0" indent="0">
              <a:buNone/>
            </a:pPr>
            <a:endParaRPr lang="en-US" b="1" dirty="0" smtClean="0"/>
          </a:p>
          <a:p>
            <a:pPr marL="0" indent="0">
              <a:buNone/>
            </a:pPr>
            <a:r>
              <a:rPr lang="en-US" dirty="0" smtClean="0"/>
              <a:t>Common error in educational research is to use standardized achievement tests as an assessment of school learning without examining it carefully to see that it corresponds to what is taught in school</a:t>
            </a:r>
            <a:endParaRPr lang="en-US" dirty="0"/>
          </a:p>
        </p:txBody>
      </p:sp>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48200" y="2348706"/>
            <a:ext cx="4038600" cy="3028950"/>
          </a:xfrm>
        </p:spPr>
      </p:pic>
    </p:spTree>
    <p:extLst>
      <p:ext uri="{BB962C8B-B14F-4D97-AF65-F5344CB8AC3E}">
        <p14:creationId xmlns:p14="http://schemas.microsoft.com/office/powerpoint/2010/main" val="39380783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Types of Measures: Achievement &amp; Aptitude Tests</a:t>
            </a:r>
            <a:endParaRPr lang="en-US" dirty="0"/>
          </a:p>
        </p:txBody>
      </p:sp>
      <p:sp>
        <p:nvSpPr>
          <p:cNvPr id="4" name="Content Placeholder 3"/>
          <p:cNvSpPr>
            <a:spLocks noGrp="1"/>
          </p:cNvSpPr>
          <p:nvPr>
            <p:ph sz="half" idx="1"/>
          </p:nvPr>
        </p:nvSpPr>
        <p:spPr>
          <a:xfrm>
            <a:off x="457200" y="1600200"/>
            <a:ext cx="4038600" cy="5029200"/>
          </a:xfrm>
        </p:spPr>
        <p:txBody>
          <a:bodyPr>
            <a:noAutofit/>
          </a:bodyPr>
          <a:lstStyle/>
          <a:p>
            <a:r>
              <a:rPr lang="en-US" sz="3200" dirty="0" smtClean="0"/>
              <a:t>Aptitude Tests </a:t>
            </a:r>
          </a:p>
          <a:p>
            <a:r>
              <a:rPr lang="en-US" sz="3200" dirty="0" smtClean="0"/>
              <a:t>Achievement Tests</a:t>
            </a:r>
          </a:p>
          <a:p>
            <a:r>
              <a:rPr lang="en-US" sz="3200" dirty="0" smtClean="0"/>
              <a:t>Standardized Tests</a:t>
            </a:r>
          </a:p>
          <a:p>
            <a:r>
              <a:rPr lang="en-US" sz="3200" dirty="0" smtClean="0"/>
              <a:t>Norm-referenced Tests</a:t>
            </a:r>
          </a:p>
          <a:p>
            <a:r>
              <a:rPr lang="en-US" sz="3200" dirty="0" smtClean="0"/>
              <a:t>Criterion-referenced tests</a:t>
            </a:r>
          </a:p>
          <a:p>
            <a:r>
              <a:rPr lang="en-US" sz="3200" dirty="0" smtClean="0"/>
              <a:t>Authentic Tests</a:t>
            </a:r>
          </a:p>
          <a:p>
            <a:r>
              <a:rPr lang="en-US" sz="3200" dirty="0" smtClean="0"/>
              <a:t>Questionnaire Scales</a:t>
            </a:r>
            <a:endParaRPr lang="en-US" sz="3200" dirty="0"/>
          </a:p>
        </p:txBody>
      </p:sp>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1828800"/>
            <a:ext cx="4495800" cy="4419600"/>
          </a:xfrm>
        </p:spPr>
      </p:pic>
    </p:spTree>
    <p:extLst>
      <p:ext uri="{BB962C8B-B14F-4D97-AF65-F5344CB8AC3E}">
        <p14:creationId xmlns:p14="http://schemas.microsoft.com/office/powerpoint/2010/main" val="2224481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Types of Measures: Behavioral Observation Guidelines</a:t>
            </a:r>
            <a:endParaRPr lang="en-US" sz="4000" dirty="0"/>
          </a:p>
        </p:txBody>
      </p:sp>
      <p:sp>
        <p:nvSpPr>
          <p:cNvPr id="4" name="Content Placeholder 3"/>
          <p:cNvSpPr>
            <a:spLocks noGrp="1"/>
          </p:cNvSpPr>
          <p:nvPr>
            <p:ph sz="half" idx="1"/>
          </p:nvPr>
        </p:nvSpPr>
        <p:spPr/>
        <p:txBody>
          <a:bodyPr/>
          <a:lstStyle/>
          <a:p>
            <a:r>
              <a:rPr lang="en-US" dirty="0" smtClean="0"/>
              <a:t>Define</a:t>
            </a:r>
          </a:p>
          <a:p>
            <a:pPr lvl="1"/>
            <a:r>
              <a:rPr lang="en-US" dirty="0" smtClean="0"/>
              <a:t>High-inference behaviors</a:t>
            </a:r>
          </a:p>
          <a:p>
            <a:pPr lvl="1"/>
            <a:r>
              <a:rPr lang="en-US" dirty="0" smtClean="0"/>
              <a:t>Low-inference behaviors</a:t>
            </a:r>
          </a:p>
          <a:p>
            <a:r>
              <a:rPr lang="en-US" dirty="0" smtClean="0"/>
              <a:t>Schedule</a:t>
            </a:r>
          </a:p>
          <a:p>
            <a:r>
              <a:rPr lang="en-US" dirty="0" smtClean="0"/>
              <a:t>Observe</a:t>
            </a:r>
          </a:p>
          <a:p>
            <a:r>
              <a:rPr lang="en-US" dirty="0" smtClean="0"/>
              <a:t>Frequency</a:t>
            </a:r>
          </a:p>
          <a:p>
            <a:r>
              <a:rPr lang="en-US" dirty="0" smtClean="0"/>
              <a:t>Reliability and bias</a:t>
            </a:r>
            <a:endParaRPr lang="en-US" dirty="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257800" y="1828800"/>
            <a:ext cx="3200400" cy="3581400"/>
          </a:xfrm>
        </p:spPr>
      </p:pic>
    </p:spTree>
    <p:extLst>
      <p:ext uri="{BB962C8B-B14F-4D97-AF65-F5344CB8AC3E}">
        <p14:creationId xmlns:p14="http://schemas.microsoft.com/office/powerpoint/2010/main" val="41287751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Size: How many is enough?</a:t>
            </a:r>
            <a:endParaRPr lang="en-US" dirty="0"/>
          </a:p>
        </p:txBody>
      </p:sp>
      <p:sp>
        <p:nvSpPr>
          <p:cNvPr id="4" name="Content Placeholder 3"/>
          <p:cNvSpPr>
            <a:spLocks noGrp="1"/>
          </p:cNvSpPr>
          <p:nvPr>
            <p:ph sz="half" idx="1"/>
          </p:nvPr>
        </p:nvSpPr>
        <p:spPr/>
        <p:txBody>
          <a:bodyPr>
            <a:normAutofit lnSpcReduction="10000"/>
          </a:bodyPr>
          <a:lstStyle/>
          <a:p>
            <a:r>
              <a:rPr lang="en-US" dirty="0" smtClean="0"/>
              <a:t>Sample Size-depends on how variable the data are and how large we expect the effect to be</a:t>
            </a:r>
          </a:p>
          <a:p>
            <a:endParaRPr lang="en-US" dirty="0" smtClean="0"/>
          </a:p>
          <a:p>
            <a:r>
              <a:rPr lang="en-US" dirty="0" smtClean="0"/>
              <a:t>Statistical Power- the ability of a research design to detect true differences and avoid false negative errors</a:t>
            </a:r>
            <a:endParaRPr lang="en-US" dirty="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62500" y="1828800"/>
            <a:ext cx="3810000" cy="3810000"/>
          </a:xfrm>
        </p:spPr>
      </p:pic>
    </p:spTree>
    <p:extLst>
      <p:ext uri="{BB962C8B-B14F-4D97-AF65-F5344CB8AC3E}">
        <p14:creationId xmlns:p14="http://schemas.microsoft.com/office/powerpoint/2010/main" val="4978352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1142</TotalTime>
  <Words>1079</Words>
  <Application>Microsoft Office PowerPoint</Application>
  <PresentationFormat>On-screen Show (4:3)</PresentationFormat>
  <Paragraphs>70</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Chapter 10: Measurement Slavin</vt:lpstr>
      <vt:lpstr>What is Reliability?</vt:lpstr>
      <vt:lpstr>What is Validity?</vt:lpstr>
      <vt:lpstr>Types of Measures: Achievement &amp; Aptitude Tests</vt:lpstr>
      <vt:lpstr>Types of Measures: Behavioral Observation Guidelines</vt:lpstr>
      <vt:lpstr>Sample Size: How many is enough?</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Measurement</dc:title>
  <dc:creator>Lisa</dc:creator>
  <cp:lastModifiedBy>Lisa</cp:lastModifiedBy>
  <cp:revision>20</cp:revision>
  <dcterms:created xsi:type="dcterms:W3CDTF">2011-02-28T17:01:04Z</dcterms:created>
  <dcterms:modified xsi:type="dcterms:W3CDTF">2011-03-01T12:03:51Z</dcterms:modified>
</cp:coreProperties>
</file>